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ru-RU" smtClean="0"/>
              <a:t>Образец заголовка</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60000"/>
                    <a:lumOff val="40000"/>
                  </a:schemeClr>
                </a:solidFill>
              </a:defRPr>
            </a:lvl1pPr>
          </a:lstStyle>
          <a:p>
            <a:fld id="{DB78A697-9D75-4DE8-8C28-1296A6CF43C1}" type="datetimeFigureOut">
              <a:rPr lang="en-US" dirty="0"/>
              <a:t>4/23/2020</a:t>
            </a:fld>
            <a:endParaRPr lang="en-US" dirty="0"/>
          </a:p>
        </p:txBody>
      </p:sp>
      <p:sp>
        <p:nvSpPr>
          <p:cNvPr id="5" name="Footer Placeholder 4"/>
          <p:cNvSpPr>
            <a:spLocks noGrp="1"/>
          </p:cNvSpPr>
          <p:nvPr>
            <p:ph type="ftr" sz="quarter" idx="11"/>
          </p:nvPr>
        </p:nvSpPr>
        <p:spPr>
          <a:xfrm rot="21420000">
            <a:off x="9144" y="4882896"/>
            <a:ext cx="4050792" cy="1197864"/>
          </a:xfrm>
          <a:noFill/>
        </p:spPr>
        <p:txBody>
          <a:bodyPr wrap="square" rtlCol="0">
            <a:spAutoFit/>
          </a:bodyPr>
          <a:lstStyle>
            <a:lvl1pPr>
              <a:defRPr lang="en-US" sz="5400" dirty="0"/>
            </a:lvl1pPr>
          </a:lstStyle>
          <a:p>
            <a:pPr algn="r"/>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accent1">
              <a:lumMod val="60000"/>
              <a:lumOff val="40000"/>
              <a:alpha val="5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6DBD967-1B7E-40AA-AAF7-BA98E0E039F7}" type="datetimeFigureOut">
              <a:rPr lang="en-US" dirty="0"/>
              <a:t>4/23/2020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ru-RU" smtClean="0"/>
              <a:t>Образец заголовка</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9D1490F-3E6A-4544-9694-22B6007FE3C6}" type="datetimeFigureOut">
              <a:rPr lang="en-US" dirty="0"/>
              <a:t>4/23/2020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AAF9620-38BC-4982-922B-C904A70C41DD}" type="datetimeFigureOut">
              <a:rPr lang="en-US" dirty="0"/>
              <a:t>4/23/2020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Content Placeholder 3"/>
          <p:cNvSpPr>
            <a:spLocks noGrp="1"/>
          </p:cNvSpPr>
          <p:nvPr>
            <p:ph sz="quarter" idx="13"/>
          </p:nvPr>
        </p:nvSpPr>
        <p:spPr>
          <a:xfrm>
            <a:off x="685802" y="2861733"/>
            <a:ext cx="5088712" cy="2512852"/>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3" name="Content Placeholder 5"/>
          <p:cNvSpPr>
            <a:spLocks noGrp="1"/>
          </p:cNvSpPr>
          <p:nvPr>
            <p:ph sz="quarter" idx="14"/>
          </p:nvPr>
        </p:nvSpPr>
        <p:spPr>
          <a:xfrm>
            <a:off x="5993969" y="2861733"/>
            <a:ext cx="5088713" cy="2512852"/>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32956FC6-E80E-40CB-B83C-A6FFE3EF0BA6}" type="datetimeFigureOut">
              <a:rPr lang="en-US" dirty="0"/>
              <a:t>4/23/2020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ECFF863F-52DC-41B2-9D00-5A4E5632AC32}" type="datetimeFigureOut">
              <a:rPr lang="en-US" dirty="0"/>
              <a:t>4/23/2020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B55614-3909-43DC-A067-7F9842F8B81D}" type="datetimeFigureOut">
              <a:rPr lang="en-US" dirty="0"/>
              <a:t>4/23/2020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ru-RU" smtClean="0"/>
              <a:t>Образец заголовка</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62829323-6A73-409C-86A6-9EAF0F851121}" type="datetimeFigureOut">
              <a:rPr lang="en-US" dirty="0"/>
              <a:t>4/23/2020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0E240176-F1D3-49EC-82F4-0915A3AC4184}" type="datetimeFigureOut">
              <a:rPr lang="en-US" dirty="0"/>
              <a:t>4/23/2020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CF3075A-B3CA-4308-8288-4AA3FDE33D80}" type="datetimeFigureOut">
              <a:rPr lang="en-US" dirty="0"/>
              <a:t>4/23/2020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2C674B8D-FEEF-4ACC-AE11-BD533592BCDC}" type="datetimeFigureOut">
              <a:rPr lang="en-US" dirty="0"/>
              <a:t>4/23/2020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0326006-7E0B-4944-9FC8-8FFECA54B11C}" type="datetimeFigureOut">
              <a:rPr lang="en-US" dirty="0"/>
              <a:t>4/23/2020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B5A3413-B80B-4905-8668-7292F4C8B0D5}" type="datetimeFigureOut">
              <a:rPr lang="en-US" dirty="0"/>
              <a:t>4/23/2020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ru-RU" smtClean="0"/>
              <a:t>Образец заголовка</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74019662-C6A4-45F9-A235-129F0C1DEF43}" type="datetimeFigureOut">
              <a:rPr lang="en-US" dirty="0"/>
              <a:t>4/23/2020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ru-RU" smtClean="0"/>
              <a:t>Образец заголовка</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909BB764-976A-4040-BDCA-252C91CEE939}" type="datetimeFigureOut">
              <a:rPr lang="en-US" dirty="0"/>
              <a:t>4/23/2020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ru-RU" smtClean="0"/>
              <a:t>Образец заголовка</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14FC935-CE77-4008-BAD9-6108F00BE393}" type="datetimeFigureOut">
              <a:rPr lang="en-US" dirty="0"/>
              <a:t>4/23/2020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ru-RU" smtClean="0"/>
              <a:t>Образец заголовка</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4C562D5-4244-4B26-B385-E71032EABECD}" type="datetimeFigureOut">
              <a:rPr lang="en-US" dirty="0"/>
              <a:t>4/23/2020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60000"/>
                    <a:lumOff val="40000"/>
                  </a:schemeClr>
                </a:solidFill>
              </a:defRPr>
            </a:lvl1pPr>
          </a:lstStyle>
          <a:p>
            <a:fld id="{50172865-FBF0-458A-BAFF-4F75173770F5}" type="datetimeFigureOut">
              <a:rPr lang="en-US" dirty="0"/>
              <a:t>4/23/2020</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60000"/>
                    <a:lumOff val="4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60000"/>
                    <a:lumOff val="40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lumMod val="60000"/>
              <a:lumOff val="40000"/>
            </a:schemeClr>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lumMod val="60000"/>
            <a:lumOff val="40000"/>
          </a:schemeClr>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rot="21420000">
            <a:off x="851671" y="663691"/>
            <a:ext cx="9755187" cy="1255900"/>
          </a:xfrm>
        </p:spPr>
        <p:txBody>
          <a:bodyPr>
            <a:normAutofit/>
          </a:bodyPr>
          <a:lstStyle/>
          <a:p>
            <a:r>
              <a:rPr lang="kk-KZ" sz="3200" dirty="0" smtClean="0">
                <a:latin typeface="Times New Roman" panose="02020603050405020304" pitchFamily="18" charset="0"/>
                <a:cs typeface="Times New Roman" panose="02020603050405020304" pitchFamily="18" charset="0"/>
              </a:rPr>
              <a:t>Дәріс тақырыбы</a:t>
            </a:r>
            <a:endParaRPr lang="ru-RU" sz="3200"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rot="21420000">
            <a:off x="965005" y="1928731"/>
            <a:ext cx="9755187" cy="3014190"/>
          </a:xfrm>
        </p:spPr>
        <p:txBody>
          <a:bodyPr/>
          <a:lstStyle/>
          <a:p>
            <a:pPr algn="ctr">
              <a:spcAft>
                <a:spcPts val="0"/>
              </a:spcAft>
            </a:pPr>
            <a:r>
              <a:rPr lang="kk-KZ" sz="3600" b="1" dirty="0" smtClean="0">
                <a:solidFill>
                  <a:srgbClr val="FF0000"/>
                </a:solidFill>
                <a:latin typeface="Times New Roman" panose="02020603050405020304" pitchFamily="18" charset="0"/>
                <a:ea typeface="Times New Roman" panose="02020603050405020304" pitchFamily="18" charset="0"/>
              </a:rPr>
              <a:t>Объектілік </a:t>
            </a:r>
            <a:r>
              <a:rPr lang="kk-KZ" sz="3600" b="1" dirty="0">
                <a:solidFill>
                  <a:srgbClr val="FF0000"/>
                </a:solidFill>
                <a:latin typeface="Times New Roman" panose="02020603050405020304" pitchFamily="18" charset="0"/>
                <a:ea typeface="Times New Roman" panose="02020603050405020304" pitchFamily="18" charset="0"/>
              </a:rPr>
              <a:t>сметалар. Құрылыстың  құнының   жинақ </a:t>
            </a:r>
            <a:r>
              <a:rPr lang="kk-KZ" sz="3600" b="1" dirty="0" smtClean="0">
                <a:solidFill>
                  <a:srgbClr val="FF0000"/>
                </a:solidFill>
                <a:latin typeface="Times New Roman" panose="02020603050405020304" pitchFamily="18" charset="0"/>
                <a:ea typeface="Times New Roman" panose="02020603050405020304" pitchFamily="18" charset="0"/>
              </a:rPr>
              <a:t>есебі</a:t>
            </a:r>
          </a:p>
          <a:p>
            <a:pPr algn="ctr">
              <a:spcAft>
                <a:spcPts val="0"/>
              </a:spcAft>
            </a:pPr>
            <a:endParaRPr lang="kk-KZ" sz="2400" b="1" dirty="0">
              <a:latin typeface="Times New Roman" panose="02020603050405020304" pitchFamily="18" charset="0"/>
              <a:ea typeface="Times New Roman" panose="02020603050405020304" pitchFamily="18" charset="0"/>
            </a:endParaRPr>
          </a:p>
          <a:p>
            <a:pPr>
              <a:spcAft>
                <a:spcPts val="0"/>
              </a:spcAft>
            </a:pPr>
            <a:r>
              <a:rPr lang="kk-KZ" sz="2400" b="1" dirty="0" smtClean="0">
                <a:latin typeface="Times New Roman" panose="02020603050405020304" pitchFamily="18" charset="0"/>
                <a:ea typeface="Times New Roman" panose="02020603050405020304" pitchFamily="18" charset="0"/>
              </a:rPr>
              <a:t>Дәріскер:Сагидолдина А.Ж.</a:t>
            </a:r>
            <a:endParaRPr lang="ru-RU" sz="24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1094218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685801"/>
            <a:ext cx="10396882" cy="576330"/>
          </a:xfrm>
        </p:spPr>
        <p:txBody>
          <a:bodyPr>
            <a:normAutofit/>
          </a:bodyPr>
          <a:lstStyle/>
          <a:p>
            <a:r>
              <a:rPr lang="kk-KZ" sz="2800" b="1" dirty="0" smtClean="0">
                <a:latin typeface="Times New Roman" panose="02020603050405020304" pitchFamily="18" charset="0"/>
                <a:cs typeface="Times New Roman" panose="02020603050405020304" pitchFamily="18" charset="0"/>
              </a:rPr>
              <a:t>Қарастырылатын сұрақтар:</a:t>
            </a:r>
            <a:endParaRPr lang="ru-RU" sz="28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quarter" idx="13"/>
          </p:nvPr>
        </p:nvSpPr>
        <p:spPr>
          <a:xfrm>
            <a:off x="685800" y="1262131"/>
            <a:ext cx="10394707" cy="3026533"/>
          </a:xfrm>
        </p:spPr>
        <p:txBody>
          <a:bodyPr/>
          <a:lstStyle/>
          <a:p>
            <a:pPr marL="220980" indent="0" algn="just">
              <a:spcAft>
                <a:spcPts val="0"/>
              </a:spcAft>
              <a:buNone/>
            </a:pPr>
            <a:r>
              <a:rPr lang="kk-KZ" b="1" dirty="0">
                <a:solidFill>
                  <a:srgbClr val="FF0000"/>
                </a:solidFill>
                <a:latin typeface="Times New Roman" panose="02020603050405020304" pitchFamily="18" charset="0"/>
                <a:ea typeface="Times New Roman" panose="02020603050405020304" pitchFamily="18" charset="0"/>
              </a:rPr>
              <a:t>1. </a:t>
            </a:r>
            <a:r>
              <a:rPr lang="kk-KZ" b="1" dirty="0" smtClean="0">
                <a:solidFill>
                  <a:srgbClr val="FF0000"/>
                </a:solidFill>
                <a:latin typeface="Times New Roman" panose="02020603050405020304" pitchFamily="18" charset="0"/>
                <a:ea typeface="Times New Roman" panose="02020603050405020304" pitchFamily="18" charset="0"/>
              </a:rPr>
              <a:t>Объектілік </a:t>
            </a:r>
            <a:r>
              <a:rPr lang="kk-KZ" b="1" dirty="0">
                <a:solidFill>
                  <a:srgbClr val="FF0000"/>
                </a:solidFill>
                <a:latin typeface="Times New Roman" panose="02020603050405020304" pitchFamily="18" charset="0"/>
                <a:ea typeface="Times New Roman" panose="02020603050405020304" pitchFamily="18" charset="0"/>
              </a:rPr>
              <a:t>сметалар мен обьектілік смета есептерін жасау тәртібі</a:t>
            </a:r>
            <a:endParaRPr lang="ru-RU" sz="1800" b="1" dirty="0">
              <a:solidFill>
                <a:srgbClr val="FF0000"/>
              </a:solidFill>
              <a:latin typeface="Times New Roman" panose="02020603050405020304" pitchFamily="18" charset="0"/>
              <a:ea typeface="Times New Roman" panose="02020603050405020304" pitchFamily="18" charset="0"/>
            </a:endParaRPr>
          </a:p>
          <a:p>
            <a:pPr marL="220980" indent="0" algn="just">
              <a:spcAft>
                <a:spcPts val="0"/>
              </a:spcAft>
              <a:buNone/>
            </a:pPr>
            <a:r>
              <a:rPr lang="kk-KZ" b="1" dirty="0">
                <a:solidFill>
                  <a:srgbClr val="FF0000"/>
                </a:solidFill>
                <a:latin typeface="Times New Roman" panose="02020603050405020304" pitchFamily="18" charset="0"/>
                <a:ea typeface="Times New Roman" panose="02020603050405020304" pitchFamily="18" charset="0"/>
              </a:rPr>
              <a:t>2. Құрылыстың  құнының смета есебін жасау тәртібі</a:t>
            </a:r>
            <a:endParaRPr lang="ru-RU" sz="1800" b="1" dirty="0">
              <a:solidFill>
                <a:srgbClr val="FF0000"/>
              </a:solidFill>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1703212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85800" y="244700"/>
            <a:ext cx="10394707" cy="5129886"/>
          </a:xfrm>
        </p:spPr>
        <p:txBody>
          <a:bodyPr/>
          <a:lstStyle/>
          <a:p>
            <a:pPr marL="220980" indent="0" algn="ctr">
              <a:spcAft>
                <a:spcPts val="0"/>
              </a:spcAft>
              <a:buNone/>
            </a:pPr>
            <a:r>
              <a:rPr lang="kk-KZ" b="1" u="sng" dirty="0">
                <a:latin typeface="Times New Roman" panose="02020603050405020304" pitchFamily="18" charset="0"/>
                <a:ea typeface="Times New Roman" panose="02020603050405020304" pitchFamily="18" charset="0"/>
              </a:rPr>
              <a:t>1. Обьектілік сметалар мен обьектілік смета есептерін жасау тәртібі</a:t>
            </a:r>
            <a:endParaRPr lang="ru-RU" sz="1800" u="sng"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b="1" i="1" u="sng" dirty="0" smtClean="0">
                <a:solidFill>
                  <a:srgbClr val="FF0000"/>
                </a:solidFill>
                <a:latin typeface="Times New Roman" panose="02020603050405020304" pitchFamily="18" charset="0"/>
                <a:ea typeface="Times New Roman" panose="02020603050405020304" pitchFamily="18" charset="0"/>
              </a:rPr>
              <a:t>Объектілер</a:t>
            </a:r>
            <a:r>
              <a:rPr lang="kk-KZ" dirty="0" smtClean="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деп аталынатын бөлек ғимараттар мен имараттардың сметалық құнын анықтау үшін обьектілік сметалар құрастырылады. </a:t>
            </a:r>
            <a:endParaRPr lang="kk-KZ" dirty="0" smtClean="0">
              <a:latin typeface="Times New Roman" panose="02020603050405020304" pitchFamily="18" charset="0"/>
              <a:ea typeface="Times New Roman" panose="02020603050405020304" pitchFamily="18" charset="0"/>
            </a:endParaRPr>
          </a:p>
          <a:p>
            <a:pPr marL="0" indent="0" algn="just">
              <a:spcAft>
                <a:spcPts val="0"/>
              </a:spcAft>
              <a:buNone/>
            </a:pPr>
            <a:r>
              <a:rPr lang="kk-KZ" dirty="0">
                <a:latin typeface="Times New Roman" panose="02020603050405020304" pitchFamily="18" charset="0"/>
                <a:ea typeface="Times New Roman" panose="02020603050405020304" pitchFamily="18" charset="0"/>
              </a:rPr>
              <a:t>	</a:t>
            </a:r>
            <a:r>
              <a:rPr lang="kk-KZ" dirty="0" smtClean="0">
                <a:latin typeface="Times New Roman" panose="02020603050405020304" pitchFamily="18" charset="0"/>
                <a:ea typeface="Times New Roman" panose="02020603050405020304" pitchFamily="18" charset="0"/>
              </a:rPr>
              <a:t>Олардың </a:t>
            </a:r>
            <a:r>
              <a:rPr lang="kk-KZ" dirty="0">
                <a:latin typeface="Times New Roman" panose="02020603050405020304" pitchFamily="18" charset="0"/>
                <a:ea typeface="Times New Roman" panose="02020603050405020304" pitchFamily="18" charset="0"/>
              </a:rPr>
              <a:t>құрамына жалпы құрылыс, санитарлы-техникалық, электротехникалық жұмыстары, жабдықтарды жинақтау және оның құны, және де осы обьектінің құрылысымен байланысты  барлық шығындардың сметалық құны кіреді. Бөлек ғимараттың, имараттың және жұмыстардың бөлек түрінің осындай сметалық құжаты обьектілер мен жұмыстарды эксплуатацияға өткізу кезінде тапсырыс берушімен мердігердің арасында есеп айырысуға негіз болады. </a:t>
            </a:r>
            <a:endParaRPr lang="ru-RU" sz="18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1676979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85800" y="450762"/>
            <a:ext cx="10394707" cy="4923824"/>
          </a:xfrm>
        </p:spPr>
        <p:txBody>
          <a:bodyPr>
            <a:normAutofit lnSpcReduction="10000"/>
          </a:bodyPr>
          <a:lstStyle/>
          <a:p>
            <a:pPr marL="0" indent="0" algn="just">
              <a:spcAft>
                <a:spcPts val="0"/>
              </a:spcAft>
              <a:buNone/>
            </a:pPr>
            <a:r>
              <a:rPr lang="kk-KZ" dirty="0" smtClean="0">
                <a:solidFill>
                  <a:srgbClr val="FF0000"/>
                </a:solidFill>
                <a:latin typeface="Times New Roman" panose="02020603050405020304" pitchFamily="18" charset="0"/>
                <a:ea typeface="Times New Roman" panose="02020603050405020304" pitchFamily="18" charset="0"/>
              </a:rPr>
              <a:t>	Горизонталь </a:t>
            </a:r>
            <a:r>
              <a:rPr lang="kk-KZ" dirty="0">
                <a:solidFill>
                  <a:srgbClr val="FF0000"/>
                </a:solidFill>
                <a:latin typeface="Times New Roman" panose="02020603050405020304" pitchFamily="18" charset="0"/>
                <a:ea typeface="Times New Roman" panose="02020603050405020304" pitchFamily="18" charset="0"/>
              </a:rPr>
              <a:t>бойынша </a:t>
            </a:r>
            <a:r>
              <a:rPr lang="kk-KZ" dirty="0">
                <a:latin typeface="Times New Roman" panose="02020603050405020304" pitchFamily="18" charset="0"/>
                <a:ea typeface="Times New Roman" panose="02020603050405020304" pitchFamily="18" charset="0"/>
              </a:rPr>
              <a:t>(4,5,6,7 және 8 бағаналарға) құрылыс және жинақтау жұмыстары, жабдықтардың инвентарлардың және қондырғылардың құны, басқа да жұмыстардың құнына бөліктеп жазып, сонымен осы құрылыс обьектінің жобада  қарастырылған инвестицияның (күрделі  қаржының) меншікті көлемін көрсетеді.</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Бірлік </a:t>
            </a:r>
            <a:r>
              <a:rPr lang="kk-KZ" dirty="0">
                <a:latin typeface="Times New Roman" panose="02020603050405020304" pitchFamily="18" charset="0"/>
                <a:ea typeface="Times New Roman" panose="02020603050405020304" pitchFamily="18" charset="0"/>
              </a:rPr>
              <a:t>құнның көрсеткішін (11 бағана) 8 бағананы осы ғимаратты сипаттайтын бірлік құнның  есепті өлшеміне (1м2 пайдалы ауданның 1м3 құрылыс көлемінің, 1 жұмыс орны, 1 оқушы орны және т.с.с.) бөлу арқылы анықтайды.</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u="sng" dirty="0" smtClean="0">
                <a:solidFill>
                  <a:srgbClr val="FF0000"/>
                </a:solidFill>
                <a:latin typeface="Times New Roman" panose="02020603050405020304" pitchFamily="18" charset="0"/>
                <a:ea typeface="Times New Roman" panose="02020603050405020304" pitchFamily="18" charset="0"/>
              </a:rPr>
              <a:t>Объектілік </a:t>
            </a:r>
            <a:r>
              <a:rPr lang="kk-KZ" u="sng" dirty="0">
                <a:solidFill>
                  <a:srgbClr val="FF0000"/>
                </a:solidFill>
                <a:latin typeface="Times New Roman" panose="02020603050405020304" pitchFamily="18" charset="0"/>
                <a:ea typeface="Times New Roman" panose="02020603050405020304" pitchFamily="18" charset="0"/>
              </a:rPr>
              <a:t>сметада </a:t>
            </a:r>
            <a:r>
              <a:rPr lang="kk-KZ" dirty="0">
                <a:latin typeface="Times New Roman" panose="02020603050405020304" pitchFamily="18" charset="0"/>
                <a:ea typeface="Times New Roman" panose="02020603050405020304" pitchFamily="18" charset="0"/>
              </a:rPr>
              <a:t>бірлік құнның көрсеткіштерін (11 бағана ) анықтауға бірлік өлшемдерді ғимараттың түріне, оның тағайындалуына және негізгі  технологиялық сипаттамаларға байланысты анықтау қажет.</a:t>
            </a:r>
            <a:endParaRPr lang="ru-RU" sz="18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3839561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85800" y="128790"/>
            <a:ext cx="10394707" cy="5245796"/>
          </a:xfrm>
        </p:spPr>
        <p:txBody>
          <a:bodyPr>
            <a:normAutofit lnSpcReduction="10000"/>
          </a:bodyPr>
          <a:lstStyle/>
          <a:p>
            <a:pPr marL="0" lvl="0" indent="0" algn="ctr">
              <a:spcAft>
                <a:spcPts val="0"/>
              </a:spcAft>
              <a:buNone/>
              <a:tabLst>
                <a:tab pos="457200" algn="l"/>
              </a:tabLst>
            </a:pPr>
            <a:endParaRPr lang="kk-KZ" b="1" dirty="0" smtClean="0">
              <a:latin typeface="Times New Roman" panose="02020603050405020304" pitchFamily="18" charset="0"/>
              <a:ea typeface="Times New Roman" panose="02020603050405020304" pitchFamily="18" charset="0"/>
            </a:endParaRPr>
          </a:p>
          <a:p>
            <a:pPr marL="0" lvl="0" indent="0" algn="ctr">
              <a:spcAft>
                <a:spcPts val="0"/>
              </a:spcAft>
              <a:buNone/>
              <a:tabLst>
                <a:tab pos="457200" algn="l"/>
              </a:tabLst>
            </a:pPr>
            <a:r>
              <a:rPr lang="kk-KZ" b="1" dirty="0" smtClean="0">
                <a:latin typeface="Times New Roman" panose="02020603050405020304" pitchFamily="18" charset="0"/>
                <a:ea typeface="Times New Roman" panose="02020603050405020304" pitchFamily="18" charset="0"/>
              </a:rPr>
              <a:t>Құрылыстың  </a:t>
            </a:r>
            <a:r>
              <a:rPr lang="kk-KZ" b="1" dirty="0">
                <a:latin typeface="Times New Roman" panose="02020603050405020304" pitchFamily="18" charset="0"/>
                <a:ea typeface="Times New Roman" panose="02020603050405020304" pitchFamily="18" charset="0"/>
              </a:rPr>
              <a:t>құнының смета есебін жасау тәртібі</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Кәсіпорындардың</a:t>
            </a:r>
            <a:r>
              <a:rPr lang="kk-KZ" dirty="0">
                <a:latin typeface="Times New Roman" panose="02020603050405020304" pitchFamily="18" charset="0"/>
                <a:ea typeface="Times New Roman" panose="02020603050405020304" pitchFamily="18" charset="0"/>
              </a:rPr>
              <a:t>, ғимараттардың, имараттардың немесе олардың кезектерінің </a:t>
            </a:r>
            <a:r>
              <a:rPr lang="kk-KZ" dirty="0">
                <a:solidFill>
                  <a:srgbClr val="FF0000"/>
                </a:solidFill>
                <a:latin typeface="Times New Roman" panose="02020603050405020304" pitchFamily="18" charset="0"/>
                <a:ea typeface="Times New Roman" panose="02020603050405020304" pitchFamily="18" charset="0"/>
              </a:rPr>
              <a:t>құрылыс құнының смета есебі</a:t>
            </a:r>
            <a:r>
              <a:rPr lang="kk-KZ" dirty="0">
                <a:latin typeface="Times New Roman" panose="02020603050405020304" pitchFamily="18" charset="0"/>
                <a:ea typeface="Times New Roman" panose="02020603050405020304" pitchFamily="18" charset="0"/>
              </a:rPr>
              <a:t>, жоба құжаттамасымен қарастырылған бүкіл обьектілердің құрылысын толығымен аяқтау үшін қажетті болып табылады.</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dirty="0" smtClean="0">
                <a:solidFill>
                  <a:srgbClr val="FF0000"/>
                </a:solidFill>
                <a:latin typeface="Times New Roman" panose="02020603050405020304" pitchFamily="18" charset="0"/>
                <a:ea typeface="Times New Roman" panose="02020603050405020304" pitchFamily="18" charset="0"/>
              </a:rPr>
              <a:t>Құрылыс </a:t>
            </a:r>
            <a:r>
              <a:rPr lang="kk-KZ" dirty="0">
                <a:solidFill>
                  <a:srgbClr val="FF0000"/>
                </a:solidFill>
                <a:latin typeface="Times New Roman" panose="02020603050405020304" pitchFamily="18" charset="0"/>
                <a:ea typeface="Times New Roman" panose="02020603050405020304" pitchFamily="18" charset="0"/>
              </a:rPr>
              <a:t>құнының смета есебі </a:t>
            </a:r>
            <a:r>
              <a:rPr lang="kk-KZ" dirty="0">
                <a:latin typeface="Times New Roman" panose="02020603050405020304" pitchFamily="18" charset="0"/>
                <a:ea typeface="Times New Roman" panose="02020603050405020304" pitchFamily="18" charset="0"/>
              </a:rPr>
              <a:t>өндірістік және өндірістік смета құрылысқа бөлек жасалады және бекітіледі.</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a:latin typeface="Times New Roman" panose="02020603050405020304" pitchFamily="18" charset="0"/>
                <a:ea typeface="Times New Roman" panose="02020603050405020304" pitchFamily="18" charset="0"/>
              </a:rPr>
              <a:t>	</a:t>
            </a:r>
            <a:r>
              <a:rPr lang="kk-KZ" dirty="0">
                <a:solidFill>
                  <a:srgbClr val="FF0000"/>
                </a:solidFill>
                <a:latin typeface="Times New Roman" panose="02020603050405020304" pitchFamily="18" charset="0"/>
                <a:ea typeface="Times New Roman" panose="02020603050405020304" pitchFamily="18" charset="0"/>
              </a:rPr>
              <a:t>Құрылыс құнының смета есебі</a:t>
            </a:r>
            <a:r>
              <a:rPr lang="kk-KZ" dirty="0">
                <a:latin typeface="Times New Roman" panose="02020603050405020304" pitchFamily="18" charset="0"/>
                <a:ea typeface="Times New Roman" panose="02020603050405020304" pitchFamily="18" charset="0"/>
              </a:rPr>
              <a:t> қолданыстағы бағалар деңгейінде жасалады.</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a:latin typeface="Times New Roman" panose="02020603050405020304" pitchFamily="18" charset="0"/>
                <a:ea typeface="Times New Roman" panose="02020603050405020304" pitchFamily="18" charset="0"/>
              </a:rPr>
              <a:t>	Кәсіпорындардың, ғимараттардың имараттардың немесе олардың кезектеріне арналған жобаға қатысты құнның смета есебі типтік форма бойынша жасалады.</a:t>
            </a:r>
            <a:endParaRPr lang="ru-RU" sz="18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3066513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492617" y="206063"/>
            <a:ext cx="10394707" cy="5615188"/>
          </a:xfrm>
        </p:spPr>
        <p:txBody>
          <a:bodyPr>
            <a:normAutofit/>
          </a:bodyPr>
          <a:lstStyle/>
          <a:p>
            <a:pPr marL="0" indent="0" algn="just">
              <a:spcAft>
                <a:spcPts val="0"/>
              </a:spcAft>
              <a:buNone/>
            </a:pPr>
            <a:r>
              <a:rPr lang="kk-KZ" dirty="0">
                <a:latin typeface="Times New Roman" panose="02020603050405020304" pitchFamily="18" charset="0"/>
                <a:ea typeface="Times New Roman" panose="02020603050405020304" pitchFamily="18" charset="0"/>
              </a:rPr>
              <a:t>Бұның құрамына  бөлек жолдармен барлық обьектілік сметалар мен есептер, сондай-ақ шығындардың бөлек түрлеріне арналған смета есептері бойынша қорытындылар  кіргізіледі.</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Кәсіпорындар</a:t>
            </a:r>
            <a:r>
              <a:rPr lang="kk-KZ" dirty="0">
                <a:latin typeface="Times New Roman" panose="02020603050405020304" pitchFamily="18" charset="0"/>
                <a:ea typeface="Times New Roman" panose="02020603050405020304" pitchFamily="18" charset="0"/>
              </a:rPr>
              <a:t>, ғимараттар және имараттар құрылысы  құнының смета мен есептер, сондай-ақ шығындардың бөлек түрлеріне арналған смета есептері бойынша қорытындылар кіргізіледі.</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a:latin typeface="Times New Roman" panose="02020603050405020304" pitchFamily="18" charset="0"/>
                <a:ea typeface="Times New Roman" panose="02020603050405020304" pitchFamily="18" charset="0"/>
              </a:rPr>
              <a:t>	</a:t>
            </a:r>
            <a:r>
              <a:rPr lang="kk-KZ" u="sng" dirty="0" smtClean="0">
                <a:solidFill>
                  <a:srgbClr val="FF0000"/>
                </a:solidFill>
                <a:latin typeface="Times New Roman" panose="02020603050405020304" pitchFamily="18" charset="0"/>
                <a:ea typeface="Times New Roman" panose="02020603050405020304" pitchFamily="18" charset="0"/>
              </a:rPr>
              <a:t>Құнның </a:t>
            </a:r>
            <a:r>
              <a:rPr lang="kk-KZ" u="sng" dirty="0">
                <a:solidFill>
                  <a:srgbClr val="FF0000"/>
                </a:solidFill>
                <a:latin typeface="Times New Roman" panose="02020603050405020304" pitchFamily="18" charset="0"/>
                <a:ea typeface="Times New Roman" panose="02020603050405020304" pitchFamily="18" charset="0"/>
              </a:rPr>
              <a:t>смета есебі </a:t>
            </a:r>
            <a:r>
              <a:rPr lang="kk-KZ" dirty="0">
                <a:latin typeface="Times New Roman" panose="02020603050405020304" pitchFamily="18" charset="0"/>
                <a:ea typeface="Times New Roman" panose="02020603050405020304" pitchFamily="18" charset="0"/>
              </a:rPr>
              <a:t>оның құрамында қатысатын мердігер құрылыс –жинақтау ұйымдарының санына тәуелсіз толығымен  құрылысқа жасалады.</a:t>
            </a:r>
            <a:endParaRPr lang="ru-RU" sz="18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1616426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85800" y="167426"/>
            <a:ext cx="10394707" cy="5207160"/>
          </a:xfrm>
        </p:spPr>
        <p:txBody>
          <a:bodyPr>
            <a:normAutofit fontScale="92500" lnSpcReduction="20000"/>
          </a:bodyPr>
          <a:lstStyle/>
          <a:p>
            <a:pPr marL="0" indent="0" algn="ctr">
              <a:spcAft>
                <a:spcPts val="0"/>
              </a:spcAft>
              <a:buNone/>
            </a:pPr>
            <a:r>
              <a:rPr lang="kk-KZ" b="1" i="1" u="sng" dirty="0">
                <a:latin typeface="Times New Roman" panose="02020603050405020304" pitchFamily="18" charset="0"/>
                <a:ea typeface="Times New Roman" panose="02020603050405020304" pitchFamily="18" charset="0"/>
              </a:rPr>
              <a:t>Құрылыс құнының смета  есептерінде  қаражаттар келесі бөлімдер бойынша үйлестіріледі:</a:t>
            </a:r>
            <a:endParaRPr lang="ru-RU" sz="1800" b="1" i="1" u="sng" dirty="0">
              <a:latin typeface="Times New Roman" panose="02020603050405020304" pitchFamily="18" charset="0"/>
              <a:ea typeface="Times New Roman" panose="02020603050405020304" pitchFamily="18" charset="0"/>
            </a:endParaRPr>
          </a:p>
          <a:p>
            <a:pPr marL="0" indent="0" algn="just">
              <a:spcAft>
                <a:spcPts val="0"/>
              </a:spcAft>
              <a:buNone/>
            </a:pPr>
            <a:r>
              <a:rPr lang="kk-KZ" dirty="0">
                <a:latin typeface="Times New Roman" panose="02020603050405020304" pitchFamily="18" charset="0"/>
                <a:ea typeface="Times New Roman" panose="02020603050405020304" pitchFamily="18" charset="0"/>
              </a:rPr>
              <a:t>1-тарау. Құрылыс аумағы бойынша дайындалу жұмыстарына кететін    	  	            шығындар</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a:latin typeface="Times New Roman" panose="02020603050405020304" pitchFamily="18" charset="0"/>
                <a:ea typeface="Times New Roman" panose="02020603050405020304" pitchFamily="18" charset="0"/>
              </a:rPr>
              <a:t>2- тарау.Құрылыстың негізгі обьектілері;</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a:latin typeface="Times New Roman" panose="02020603050405020304" pitchFamily="18" charset="0"/>
                <a:ea typeface="Times New Roman" panose="02020603050405020304" pitchFamily="18" charset="0"/>
              </a:rPr>
              <a:t>3- тарау. Көмекші және  қызмет көрсетуші мақсатындағы обьектілер.</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a:latin typeface="Times New Roman" panose="02020603050405020304" pitchFamily="18" charset="0"/>
                <a:ea typeface="Times New Roman" panose="02020603050405020304" pitchFamily="18" charset="0"/>
              </a:rPr>
              <a:t>4- тарау. Энергия шаруашылығының обьектілері.</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a:latin typeface="Times New Roman" panose="02020603050405020304" pitchFamily="18" charset="0"/>
                <a:ea typeface="Times New Roman" panose="02020603050405020304" pitchFamily="18" charset="0"/>
              </a:rPr>
              <a:t>5- тарау. Көлік шаруашылығының және байланыстың обьектілері.</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a:latin typeface="Times New Roman" panose="02020603050405020304" pitchFamily="18" charset="0"/>
                <a:ea typeface="Times New Roman" panose="02020603050405020304" pitchFamily="18" charset="0"/>
              </a:rPr>
              <a:t>6- тарау. Сумен жабдықтарудың,  канализацияның, жылумен және газбен  жабдықтаудың сыртқы тораптары жжәне имараттары.</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a:latin typeface="Times New Roman" panose="02020603050405020304" pitchFamily="18" charset="0"/>
                <a:ea typeface="Times New Roman" panose="02020603050405020304" pitchFamily="18" charset="0"/>
              </a:rPr>
              <a:t>7- тарау. Аумақты абаттандыру және көгалдандыру.</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a:latin typeface="Times New Roman" panose="02020603050405020304" pitchFamily="18" charset="0"/>
                <a:ea typeface="Times New Roman" panose="02020603050405020304" pitchFamily="18" charset="0"/>
              </a:rPr>
              <a:t>8- тарау.Уақытша ғимараттар мен имараттар.</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a:latin typeface="Times New Roman" panose="02020603050405020304" pitchFamily="18" charset="0"/>
                <a:ea typeface="Times New Roman" panose="02020603050405020304" pitchFamily="18" charset="0"/>
              </a:rPr>
              <a:t>9- тарау. Құрылысқа арналған қосымша шығындар.</a:t>
            </a:r>
            <a:endParaRPr lang="ru-RU" sz="18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3479783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85800" y="257578"/>
            <a:ext cx="10394707" cy="5117008"/>
          </a:xfrm>
        </p:spPr>
        <p:txBody>
          <a:bodyPr>
            <a:normAutofit fontScale="85000" lnSpcReduction="20000"/>
          </a:bodyPr>
          <a:lstStyle/>
          <a:p>
            <a:pPr marL="0" indent="0" algn="just">
              <a:spcAft>
                <a:spcPts val="0"/>
              </a:spcAft>
              <a:buNone/>
            </a:pPr>
            <a:r>
              <a:rPr lang="kk-KZ" dirty="0" smtClean="0">
                <a:latin typeface="Times New Roman" panose="02020603050405020304" pitchFamily="18" charset="0"/>
                <a:ea typeface="Times New Roman" panose="02020603050405020304" pitchFamily="18" charset="0"/>
              </a:rPr>
              <a:t>	1-тараудың </a:t>
            </a:r>
            <a:r>
              <a:rPr lang="kk-KZ" u="sng" dirty="0">
                <a:solidFill>
                  <a:srgbClr val="FF0000"/>
                </a:solidFill>
                <a:latin typeface="Times New Roman" panose="02020603050405020304" pitchFamily="18" charset="0"/>
                <a:ea typeface="Times New Roman" panose="02020603050405020304" pitchFamily="18" charset="0"/>
              </a:rPr>
              <a:t>«Құрылыс аумағы бойынша дайындау жұмыстарына кететін шығындар»</a:t>
            </a:r>
            <a:r>
              <a:rPr lang="kk-KZ" dirty="0">
                <a:latin typeface="Times New Roman" panose="02020603050405020304" pitchFamily="18" charset="0"/>
                <a:ea typeface="Times New Roman" panose="02020603050405020304" pitchFamily="18" charset="0"/>
              </a:rPr>
              <a:t> құрамына құрылысы салынатын аймақтың жерді кесіп берумен және игерумен байланысты жұмыстары мен шығындарына кететін қаражаттар кіргізіледі.Бұл жұмыстарға:</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ғимараттар мен имараттар негізгі осьтерінің бөлуінуі, оларды жерге көшіру  және орындармен және белгілермен бекіту;</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құрылыс аумағы ондағы бар құрылымдардан, егілген ағаштардан, өнеркәсіп қалдықтарынан, және т.с.с. босату, тұрғындарды бұзуға жататын үйлерден көшіру, инженерлік тораптарды, коммуникацияларды, имараттарды жолдарды көшіру және қайта  құрылғылау, топырақты құнарлы қабатын алу және сақтау және  т.с.с;</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 </a:t>
            </a:r>
            <a:r>
              <a:rPr lang="kk-KZ" dirty="0">
                <a:latin typeface="Times New Roman" panose="02020603050405020304" pitchFamily="18" charset="0"/>
                <a:ea typeface="Times New Roman" panose="02020603050405020304" pitchFamily="18" charset="0"/>
              </a:rPr>
              <a:t>құрылыс аумағын құрғату, су тұтыну жағдайларын тоқтаумен немесе азайтумен, сондай-ақ  қоршаған  ортаны қорғаумен және құрылыстың қолайсыз жағдайларын  жоюмен байланысты ода басқа шараларды жүргізу;</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уақытша ғимараттар мен имараттарды орналастыруға және құрылысын салуға арналған алаңшаларды дайындауға кететін шығындар:</a:t>
            </a:r>
            <a:endParaRPr lang="ru-RU" sz="18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1303545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85800" y="103031"/>
            <a:ext cx="10394707" cy="5271555"/>
          </a:xfrm>
        </p:spPr>
        <p:txBody>
          <a:bodyPr>
            <a:normAutofit fontScale="85000" lnSpcReduction="20000"/>
          </a:bodyPr>
          <a:lstStyle/>
          <a:p>
            <a:pPr marL="0" indent="0" algn="just">
              <a:spcAft>
                <a:spcPts val="0"/>
              </a:spcAft>
              <a:buNone/>
            </a:pPr>
            <a:r>
              <a:rPr lang="kk-KZ" dirty="0" smtClean="0">
                <a:latin typeface="Times New Roman" panose="02020603050405020304" pitchFamily="18" charset="0"/>
                <a:ea typeface="Times New Roman" panose="02020603050405020304" pitchFamily="18" charset="0"/>
              </a:rPr>
              <a:t>	2- </a:t>
            </a:r>
            <a:r>
              <a:rPr lang="kk-KZ" dirty="0">
                <a:latin typeface="Times New Roman" panose="02020603050405020304" pitchFamily="18" charset="0"/>
                <a:ea typeface="Times New Roman" panose="02020603050405020304" pitchFamily="18" charset="0"/>
              </a:rPr>
              <a:t>таруады  </a:t>
            </a:r>
            <a:r>
              <a:rPr lang="kk-KZ" u="sng" dirty="0">
                <a:solidFill>
                  <a:srgbClr val="FF0000"/>
                </a:solidFill>
                <a:latin typeface="Times New Roman" panose="02020603050405020304" pitchFamily="18" charset="0"/>
                <a:ea typeface="Times New Roman" panose="02020603050405020304" pitchFamily="18" charset="0"/>
              </a:rPr>
              <a:t>«Көмекші және қызмет көрсетуші  мақсатындағы обьектілер» </a:t>
            </a:r>
            <a:r>
              <a:rPr lang="kk-KZ" dirty="0">
                <a:latin typeface="Times New Roman" panose="02020603050405020304" pitchFamily="18" charset="0"/>
                <a:ea typeface="Times New Roman" panose="02020603050405020304" pitchFamily="18" charset="0"/>
              </a:rPr>
              <a:t>құрамына негізгі  қызметтегі ғимараттардың, имараттардың және жұмыс түрлерінің  смета құнын кіргізіледі.</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a:latin typeface="Times New Roman" panose="02020603050405020304" pitchFamily="18" charset="0"/>
                <a:ea typeface="Times New Roman" panose="02020603050405020304" pitchFamily="18" charset="0"/>
              </a:rPr>
              <a:t>Бұл қаражаттар 4-7 бағандарға кіргізіледі.</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3-тараудың </a:t>
            </a:r>
            <a:r>
              <a:rPr lang="kk-KZ" u="sng" dirty="0">
                <a:solidFill>
                  <a:srgbClr val="FF0000"/>
                </a:solidFill>
                <a:latin typeface="Times New Roman" panose="02020603050405020304" pitchFamily="18" charset="0"/>
                <a:ea typeface="Times New Roman" panose="02020603050405020304" pitchFamily="18" charset="0"/>
              </a:rPr>
              <a:t>«Көмекші және қызмет көрсетуші  мақсатындағы обьектілер» </a:t>
            </a:r>
            <a:r>
              <a:rPr lang="kk-KZ" dirty="0">
                <a:latin typeface="Times New Roman" panose="02020603050405020304" pitchFamily="18" charset="0"/>
                <a:ea typeface="Times New Roman" panose="02020603050405020304" pitchFamily="18" charset="0"/>
              </a:rPr>
              <a:t>құрамына обьектілердің смета құндары кіргізіледі.</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 Өнеркәсіп </a:t>
            </a:r>
            <a:r>
              <a:rPr lang="kk-KZ" dirty="0">
                <a:latin typeface="Times New Roman" panose="02020603050405020304" pitchFamily="18" charset="0"/>
                <a:ea typeface="Times New Roman" panose="02020603050405020304" pitchFamily="18" charset="0"/>
              </a:rPr>
              <a:t>құрылысын үшін:</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техникалық – жөндеу  шеберханаларының ғимараттары;</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 </a:t>
            </a:r>
            <a:r>
              <a:rPr lang="kk-KZ" dirty="0">
                <a:latin typeface="Times New Roman" panose="02020603050405020304" pitchFamily="18" charset="0"/>
                <a:ea typeface="Times New Roman" panose="02020603050405020304" pitchFamily="18" charset="0"/>
              </a:rPr>
              <a:t>әкімшілік- тұрмыс өндіріс ғимараттарының;</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газогенераторлы;</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оттекті; </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 </a:t>
            </a:r>
            <a:r>
              <a:rPr lang="kk-KZ" dirty="0">
                <a:latin typeface="Times New Roman" panose="02020603050405020304" pitchFamily="18" charset="0"/>
                <a:ea typeface="Times New Roman" panose="02020603050405020304" pitchFamily="18" charset="0"/>
              </a:rPr>
              <a:t>сығымдауыш;</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 </a:t>
            </a:r>
            <a:r>
              <a:rPr lang="kk-KZ" dirty="0">
                <a:latin typeface="Times New Roman" panose="02020603050405020304" pitchFamily="18" charset="0"/>
                <a:ea typeface="Times New Roman" panose="02020603050405020304" pitchFamily="18" charset="0"/>
              </a:rPr>
              <a:t>әр түрлі  қойма  бөлмелері;</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эстакадалар, галереялар;</a:t>
            </a:r>
            <a:endParaRPr lang="ru-RU" sz="18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3767808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85800" y="0"/>
            <a:ext cx="10394707" cy="6156101"/>
          </a:xfrm>
        </p:spPr>
        <p:txBody>
          <a:bodyPr>
            <a:normAutofit/>
          </a:bodyPr>
          <a:lstStyle/>
          <a:p>
            <a:pPr marL="0"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зертханалардың ғимараттары;</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басқа да ұқсас ғимараттар мен имараттар.</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-Тұрғын </a:t>
            </a:r>
            <a:r>
              <a:rPr lang="kk-KZ" dirty="0">
                <a:latin typeface="Times New Roman" panose="02020603050405020304" pitchFamily="18" charset="0"/>
                <a:ea typeface="Times New Roman" panose="02020603050405020304" pitchFamily="18" charset="0"/>
              </a:rPr>
              <a:t>–азаматтық құрылыс үшін:</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 шаруашылық </a:t>
            </a:r>
            <a:r>
              <a:rPr lang="kk-KZ" dirty="0">
                <a:latin typeface="Times New Roman" panose="02020603050405020304" pitchFamily="18" charset="0"/>
                <a:ea typeface="Times New Roman" panose="02020603050405020304" pitchFamily="18" charset="0"/>
              </a:rPr>
              <a:t>корпустар;</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 өту </a:t>
            </a:r>
            <a:r>
              <a:rPr lang="kk-KZ" dirty="0">
                <a:latin typeface="Times New Roman" panose="02020603050405020304" pitchFamily="18" charset="0"/>
                <a:ea typeface="Times New Roman" panose="02020603050405020304" pitchFamily="18" charset="0"/>
              </a:rPr>
              <a:t>жолдары, арухана және ғылыми қалашықтарындағы жылыжайлар;</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-қоқыс </a:t>
            </a:r>
            <a:r>
              <a:rPr lang="kk-KZ" dirty="0">
                <a:latin typeface="Times New Roman" panose="02020603050405020304" pitchFamily="18" charset="0"/>
                <a:ea typeface="Times New Roman" panose="02020603050405020304" pitchFamily="18" charset="0"/>
              </a:rPr>
              <a:t>жинағыштар және т.б.</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-жұмысшыларға </a:t>
            </a:r>
            <a:r>
              <a:rPr lang="kk-KZ" dirty="0">
                <a:latin typeface="Times New Roman" panose="02020603050405020304" pitchFamily="18" charset="0"/>
                <a:ea typeface="Times New Roman" panose="02020603050405020304" pitchFamily="18" charset="0"/>
              </a:rPr>
              <a:t>қызмет көрсетуге арналған (бөлек тұрған</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-поликлинникалар</a:t>
            </a:r>
            <a:r>
              <a:rPr lang="kk-KZ" dirty="0">
                <a:latin typeface="Times New Roman" panose="02020603050405020304" pitchFamily="18" charset="0"/>
                <a:ea typeface="Times New Roman" panose="02020603050405020304" pitchFamily="18" charset="0"/>
              </a:rPr>
              <a:t>, асаналар, дүкендер, тұрмыстық қызмет көрсету обьектілері және басқа да   обьектілер) және кәсіпорындардың құрылысы үшін  кесіп берілген аумақтың шегінде орналасқан мәдени- тұрмыстық мақсаттағы  ғимараттар мен имараттар;</a:t>
            </a:r>
            <a:endParaRPr lang="ru-RU" sz="18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2833749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85800" y="425004"/>
            <a:ext cx="10394707" cy="4949582"/>
          </a:xfrm>
        </p:spPr>
        <p:txBody>
          <a:bodyPr/>
          <a:lstStyle/>
          <a:p>
            <a:pPr marL="0" indent="0" algn="just">
              <a:spcAft>
                <a:spcPts val="0"/>
              </a:spcAft>
              <a:buNone/>
            </a:pPr>
            <a:r>
              <a:rPr lang="kk-KZ" dirty="0" smtClean="0">
                <a:latin typeface="Times New Roman" panose="02020603050405020304" pitchFamily="18" charset="0"/>
                <a:ea typeface="Times New Roman" panose="02020603050405020304" pitchFamily="18" charset="0"/>
              </a:rPr>
              <a:t>	табиғатты </a:t>
            </a:r>
            <a:r>
              <a:rPr lang="kk-KZ" dirty="0">
                <a:latin typeface="Times New Roman" panose="02020603050405020304" pitchFamily="18" charset="0"/>
                <a:ea typeface="Times New Roman" panose="02020603050405020304" pitchFamily="18" charset="0"/>
              </a:rPr>
              <a:t>қорғау жұмыстары, мәдени ескерткіштерді қорғау жұмыстары, мәдени ескерткіштерді қорғау бойынша жұмыстар және осы тектес жұмыстар.</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Қазандық</a:t>
            </a:r>
            <a:r>
              <a:rPr lang="kk-KZ" dirty="0">
                <a:latin typeface="Times New Roman" panose="02020603050405020304" pitchFamily="18" charset="0"/>
                <a:ea typeface="Times New Roman" panose="02020603050405020304" pitchFamily="18" charset="0"/>
              </a:rPr>
              <a:t>, электрмен жабдықтау желісі, жылу тораптары, абаттандыру жолдар және кешенді жобаға қатысты, әдетте, құрылыс құны смета есебінің </a:t>
            </a:r>
            <a:r>
              <a:rPr lang="kk-KZ" u="sng" dirty="0">
                <a:solidFill>
                  <a:srgbClr val="FF0000"/>
                </a:solidFill>
                <a:latin typeface="Times New Roman" panose="02020603050405020304" pitchFamily="18" charset="0"/>
                <a:ea typeface="Times New Roman" panose="02020603050405020304" pitchFamily="18" charset="0"/>
              </a:rPr>
              <a:t>3-7 бөлімдерінде </a:t>
            </a:r>
            <a:r>
              <a:rPr lang="kk-KZ" dirty="0">
                <a:latin typeface="Times New Roman" panose="02020603050405020304" pitchFamily="18" charset="0"/>
                <a:ea typeface="Times New Roman" panose="02020603050405020304" pitchFamily="18" charset="0"/>
              </a:rPr>
              <a:t>көрсетілген басқа да сияқты бөлек жоба жасалған жағдайда, бұл обьектілердің сметалық құны негізгі обьектілер ретінде </a:t>
            </a:r>
            <a:r>
              <a:rPr lang="kk-KZ" u="sng" dirty="0">
                <a:solidFill>
                  <a:srgbClr val="FF0000"/>
                </a:solidFill>
                <a:latin typeface="Times New Roman" panose="02020603050405020304" pitchFamily="18" charset="0"/>
                <a:ea typeface="Times New Roman" panose="02020603050405020304" pitchFamily="18" charset="0"/>
              </a:rPr>
              <a:t>2 бөлімге </a:t>
            </a:r>
            <a:r>
              <a:rPr lang="kk-KZ" dirty="0">
                <a:latin typeface="Times New Roman" panose="02020603050405020304" pitchFamily="18" charset="0"/>
                <a:ea typeface="Times New Roman" panose="02020603050405020304" pitchFamily="18" charset="0"/>
              </a:rPr>
              <a:t>кіргізілуі  тиіс.</a:t>
            </a:r>
            <a:endParaRPr lang="ru-RU" sz="18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1304762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85800" y="0"/>
            <a:ext cx="10394707" cy="5374585"/>
          </a:xfrm>
        </p:spPr>
        <p:txBody>
          <a:bodyPr>
            <a:normAutofit fontScale="92500" lnSpcReduction="10000"/>
          </a:bodyPr>
          <a:lstStyle/>
          <a:p>
            <a:pPr marL="0" indent="0" algn="just">
              <a:spcAft>
                <a:spcPts val="0"/>
              </a:spcAft>
              <a:buNone/>
            </a:pPr>
            <a:r>
              <a:rPr lang="kk-KZ" dirty="0" smtClean="0">
                <a:latin typeface="Times New Roman" panose="02020603050405020304" pitchFamily="18" charset="0"/>
                <a:ea typeface="Times New Roman" panose="02020603050405020304" pitchFamily="18" charset="0"/>
              </a:rPr>
              <a:t>	4 </a:t>
            </a:r>
            <a:r>
              <a:rPr lang="kk-KZ" dirty="0">
                <a:latin typeface="Times New Roman" panose="02020603050405020304" pitchFamily="18" charset="0"/>
                <a:ea typeface="Times New Roman" panose="02020603050405020304" pitchFamily="18" charset="0"/>
              </a:rPr>
              <a:t>тараудың </a:t>
            </a:r>
            <a:r>
              <a:rPr lang="kk-KZ" u="sng" dirty="0">
                <a:solidFill>
                  <a:srgbClr val="FF0000"/>
                </a:solidFill>
                <a:latin typeface="Times New Roman" panose="02020603050405020304" pitchFamily="18" charset="0"/>
                <a:ea typeface="Times New Roman" panose="02020603050405020304" pitchFamily="18" charset="0"/>
              </a:rPr>
              <a:t>«Энергетика шаруашылығының обьектілеріне»</a:t>
            </a:r>
            <a:r>
              <a:rPr lang="kk-KZ" dirty="0">
                <a:latin typeface="Times New Roman" panose="02020603050405020304" pitchFamily="18" charset="0"/>
                <a:ea typeface="Times New Roman" panose="02020603050405020304" pitchFamily="18" charset="0"/>
              </a:rPr>
              <a:t>  келесі обьектілердің  сметалық құны кіреді:</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 </a:t>
            </a:r>
            <a:r>
              <a:rPr lang="kk-KZ" dirty="0">
                <a:latin typeface="Times New Roman" panose="02020603050405020304" pitchFamily="18" charset="0"/>
                <a:ea typeface="Times New Roman" panose="02020603050405020304" pitchFamily="18" charset="0"/>
              </a:rPr>
              <a:t>өнеркәсіп аймағында жайғасқан электрстана және трансформаторлық стансаларының ғимараттары, сыртқы трансформаторлық киосектер, жоғары кернеулі электрожеткізу сызықтары (ауа және  кабельдік).</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5 </a:t>
            </a:r>
            <a:r>
              <a:rPr lang="kk-KZ" dirty="0">
                <a:latin typeface="Times New Roman" panose="02020603050405020304" pitchFamily="18" charset="0"/>
                <a:ea typeface="Times New Roman" panose="02020603050405020304" pitchFamily="18" charset="0"/>
              </a:rPr>
              <a:t>тараудың </a:t>
            </a:r>
            <a:r>
              <a:rPr lang="kk-KZ" u="sng" dirty="0">
                <a:solidFill>
                  <a:srgbClr val="FF0000"/>
                </a:solidFill>
                <a:latin typeface="Times New Roman" panose="02020603050405020304" pitchFamily="18" charset="0"/>
                <a:ea typeface="Times New Roman" panose="02020603050405020304" pitchFamily="18" charset="0"/>
              </a:rPr>
              <a:t>«Көлік шаруашылығының және байланыстың обьектілеріне»</a:t>
            </a:r>
            <a:r>
              <a:rPr lang="kk-KZ" dirty="0">
                <a:latin typeface="Times New Roman" panose="02020603050405020304" pitchFamily="18" charset="0"/>
                <a:ea typeface="Times New Roman" panose="02020603050405020304" pitchFamily="18" charset="0"/>
              </a:rPr>
              <a:t>  келесі ғимаратттардың құрылысымен байланысты  жұмыстар мен шығындардың қаражаттары кіреді өнеркәсіптерге теміржол  және кіру жолдарының автомобиль жолдарының, көлікке қызмет көрсететін ғимараттар мен үймереттердің; тасымалдау құралдардың тұрақ алаңшалардың, байланыстың барлық түрлерінің қондырғыларының сыртқы  және  ішкі; барланыс қондырғыларын жайғастыруға арналған ғимараттардың; өнеркәсіптердің (ғимараттардың) радиофикациясы мен сағаттарының .</a:t>
            </a:r>
            <a:endParaRPr lang="ru-RU" sz="18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19410075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85800" y="489398"/>
            <a:ext cx="10394707" cy="4885188"/>
          </a:xfrm>
        </p:spPr>
        <p:txBody>
          <a:bodyPr>
            <a:normAutofit fontScale="92500" lnSpcReduction="10000"/>
          </a:bodyPr>
          <a:lstStyle/>
          <a:p>
            <a:pPr marL="0" indent="0" algn="just">
              <a:spcAft>
                <a:spcPts val="0"/>
              </a:spcAft>
              <a:buNone/>
            </a:pPr>
            <a:r>
              <a:rPr lang="kk-KZ" dirty="0" smtClean="0">
                <a:latin typeface="Times New Roman" panose="02020603050405020304" pitchFamily="18" charset="0"/>
                <a:ea typeface="Times New Roman" panose="02020603050405020304" pitchFamily="18" charset="0"/>
              </a:rPr>
              <a:t>	6 </a:t>
            </a:r>
            <a:r>
              <a:rPr lang="kk-KZ" dirty="0">
                <a:latin typeface="Times New Roman" panose="02020603050405020304" pitchFamily="18" charset="0"/>
                <a:ea typeface="Times New Roman" panose="02020603050405020304" pitchFamily="18" charset="0"/>
              </a:rPr>
              <a:t>тараудың </a:t>
            </a:r>
            <a:r>
              <a:rPr lang="kk-KZ" u="sng" dirty="0">
                <a:solidFill>
                  <a:srgbClr val="FF0000"/>
                </a:solidFill>
                <a:latin typeface="Times New Roman" panose="02020603050405020304" pitchFamily="18" charset="0"/>
                <a:ea typeface="Times New Roman" panose="02020603050405020304" pitchFamily="18" charset="0"/>
              </a:rPr>
              <a:t>«Сумен жабдықтарудың канализацияның жылумен және газбен жабдықтаудың</a:t>
            </a:r>
            <a:r>
              <a:rPr lang="kk-KZ" dirty="0">
                <a:latin typeface="Times New Roman" panose="02020603050405020304" pitchFamily="18" charset="0"/>
                <a:ea typeface="Times New Roman" panose="02020603050405020304" pitchFamily="18" charset="0"/>
              </a:rPr>
              <a:t> сыртқы тараптары және имараттары келесі құрылыстардың шығындары кіреді.</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насос стансалардың, бөгеттердің, суалу  имараттарының, сумен жабдықтайтын қысым сызықтарының; канализацияның сыртқы су желілерінің суды тазалау имараттарының;  өнеркәсіптерді газфикациялаудың қабылдау қондырғыларының және басқалардың.</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7 тараудың </a:t>
            </a:r>
            <a:r>
              <a:rPr lang="kk-KZ" u="sng" dirty="0">
                <a:solidFill>
                  <a:srgbClr val="FF0000"/>
                </a:solidFill>
                <a:latin typeface="Times New Roman" panose="02020603050405020304" pitchFamily="18" charset="0"/>
                <a:ea typeface="Times New Roman" panose="02020603050405020304" pitchFamily="18" charset="0"/>
              </a:rPr>
              <a:t>«Аумақты абаттандыру және когалдандыруға» </a:t>
            </a:r>
            <a:r>
              <a:rPr lang="kk-KZ" dirty="0">
                <a:latin typeface="Times New Roman" panose="02020603050405020304" pitchFamily="18" charset="0"/>
                <a:ea typeface="Times New Roman" panose="02020603050405020304" pitchFamily="18" charset="0"/>
              </a:rPr>
              <a:t>келесілердің шығындары жатады.</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 </a:t>
            </a:r>
            <a:r>
              <a:rPr lang="kk-KZ" dirty="0">
                <a:latin typeface="Times New Roman" panose="02020603050405020304" pitchFamily="18" charset="0"/>
                <a:ea typeface="Times New Roman" panose="02020603050405020304" pitchFamily="18" charset="0"/>
              </a:rPr>
              <a:t>өнеркәсіптің  барлық территориясын тік жоспарлау асолдар мен алаңшалардә егу, газондар мен клубмбаларды жасау, спорт имараттары, аумақты қоршау, сыртқы жарықтандыру және басқалар тиісті смета нормаларының жинағы бойынша анықталатын шығындар кіргізіледі.</a:t>
            </a:r>
            <a:endParaRPr lang="ru-RU" sz="18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4218801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85800" y="115910"/>
            <a:ext cx="10394707" cy="5258675"/>
          </a:xfrm>
        </p:spPr>
        <p:txBody>
          <a:bodyPr>
            <a:normAutofit fontScale="92500" lnSpcReduction="10000"/>
          </a:bodyPr>
          <a:lstStyle/>
          <a:p>
            <a:pPr marL="0" indent="0" algn="just">
              <a:spcAft>
                <a:spcPts val="0"/>
              </a:spcAft>
              <a:buNone/>
            </a:pPr>
            <a:r>
              <a:rPr lang="kk-KZ" dirty="0" smtClean="0">
                <a:latin typeface="Times New Roman" panose="02020603050405020304" pitchFamily="18" charset="0"/>
                <a:ea typeface="Times New Roman" panose="02020603050405020304" pitchFamily="18" charset="0"/>
              </a:rPr>
              <a:t>	8 тарауда </a:t>
            </a:r>
            <a:r>
              <a:rPr lang="kk-KZ" u="sng" dirty="0" smtClean="0">
                <a:solidFill>
                  <a:srgbClr val="FF0000"/>
                </a:solidFill>
                <a:latin typeface="Times New Roman" panose="02020603050405020304" pitchFamily="18" charset="0"/>
                <a:ea typeface="Times New Roman" panose="02020603050405020304" pitchFamily="18" charset="0"/>
              </a:rPr>
              <a:t>Уақытша </a:t>
            </a:r>
            <a:r>
              <a:rPr lang="kk-KZ" u="sng" dirty="0">
                <a:solidFill>
                  <a:srgbClr val="FF0000"/>
                </a:solidFill>
                <a:latin typeface="Times New Roman" panose="02020603050405020304" pitchFamily="18" charset="0"/>
                <a:ea typeface="Times New Roman" panose="02020603050405020304" pitchFamily="18" charset="0"/>
              </a:rPr>
              <a:t>ғимараттар мен имараттарға</a:t>
            </a:r>
            <a:r>
              <a:rPr lang="kk-KZ" dirty="0">
                <a:latin typeface="Times New Roman" panose="02020603050405020304" pitchFamily="18" charset="0"/>
                <a:ea typeface="Times New Roman" panose="02020603050405020304" pitchFamily="18" charset="0"/>
              </a:rPr>
              <a:t> арналған шығындар, құрылыс – жөндеу  жұмыстарын, қайта құрылымдауды, кеңейтуді жұмыстарын, қайта құрылымдауды кеңейтуді  және жетілдіруді жүргізген кезед 0,8 коэффицентімен анықталады.</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9 </a:t>
            </a:r>
            <a:r>
              <a:rPr lang="kk-KZ" dirty="0">
                <a:latin typeface="Times New Roman" panose="02020603050405020304" pitchFamily="18" charset="0"/>
                <a:ea typeface="Times New Roman" panose="02020603050405020304" pitchFamily="18" charset="0"/>
              </a:rPr>
              <a:t>тараудың </a:t>
            </a:r>
            <a:r>
              <a:rPr lang="kk-KZ" u="sng" dirty="0">
                <a:solidFill>
                  <a:srgbClr val="FF0000"/>
                </a:solidFill>
                <a:latin typeface="Times New Roman" panose="02020603050405020304" pitchFamily="18" charset="0"/>
                <a:ea typeface="Times New Roman" panose="02020603050405020304" pitchFamily="18" charset="0"/>
              </a:rPr>
              <a:t>«Құрылысқа арналған қосымша шығындар»</a:t>
            </a:r>
            <a:r>
              <a:rPr lang="kk-KZ" dirty="0">
                <a:latin typeface="Times New Roman" panose="02020603050405020304" pitchFamily="18" charset="0"/>
                <a:ea typeface="Times New Roman" panose="02020603050405020304" pitchFamily="18" charset="0"/>
              </a:rPr>
              <a:t> құрамына мыналарға арналған қаражаттар кіргізіледі.:</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 </a:t>
            </a:r>
            <a:r>
              <a:rPr lang="kk-KZ" dirty="0">
                <a:latin typeface="Times New Roman" panose="02020603050405020304" pitchFamily="18" charset="0"/>
                <a:ea typeface="Times New Roman" panose="02020603050405020304" pitchFamily="18" charset="0"/>
              </a:rPr>
              <a:t>смета нормаларының тиісті жинағы бойынша анықталатын және жинақты смета есебінің 4 және 7 бағандарында көрсетілген қыс уақытында жүргізілетін құрылыс-жинақтау жұмыстарының өндірісіне арналған;</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электр энергия  құнының айырмашылығын ескеретін шығындар:</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тиісті баға көрсеткіштері бойынша, ал олар  болмаған жағдайда жабдықтың жинақталу  құнының 5% мөлшерінде іске қосып реттеу жұмыстарына кететін шығындарға арналған;</a:t>
            </a:r>
            <a:endParaRPr lang="ru-RU" sz="18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909804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85800" y="489398"/>
            <a:ext cx="10394707" cy="4885188"/>
          </a:xfrm>
        </p:spPr>
        <p:txBody>
          <a:bodyPr>
            <a:normAutofit fontScale="92500" lnSpcReduction="10000"/>
          </a:bodyPr>
          <a:lstStyle/>
          <a:p>
            <a:pPr marL="0"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қабылданған техникалық шешімдердің (тәжірибе қондырғыларын құрылымдаумен және жабдықтарды сатып алумен байланысты жұмыстардан басқа) жобада жүзеге асырылуы үшін ғылыми- зерттеу, эксперимент немесе тәжірибе жұмыстарын орындауға арналған;</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ғимараттар имараттардың орын ауыстыруының және деформацияларының геодезиялық бақылауларын жүргізузе арналған.</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смета нормаларымен ескерілмеген шығындардың бөлек түрлері.</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a:t>
            </a:r>
            <a:r>
              <a:rPr lang="kk-KZ" u="sng" dirty="0" smtClean="0">
                <a:solidFill>
                  <a:srgbClr val="FF0000"/>
                </a:solidFill>
                <a:latin typeface="Times New Roman" panose="02020603050405020304" pitchFamily="18" charset="0"/>
                <a:ea typeface="Times New Roman" panose="02020603050405020304" pitchFamily="18" charset="0"/>
              </a:rPr>
              <a:t>Құрылыс </a:t>
            </a:r>
            <a:r>
              <a:rPr lang="kk-KZ" u="sng" dirty="0">
                <a:solidFill>
                  <a:srgbClr val="FF0000"/>
                </a:solidFill>
                <a:latin typeface="Times New Roman" panose="02020603050405020304" pitchFamily="18" charset="0"/>
                <a:ea typeface="Times New Roman" panose="02020603050405020304" pitchFamily="18" charset="0"/>
              </a:rPr>
              <a:t>құнының смета есебінде </a:t>
            </a:r>
            <a:r>
              <a:rPr lang="kk-KZ" dirty="0">
                <a:latin typeface="Times New Roman" panose="02020603050405020304" pitchFamily="18" charset="0"/>
                <a:ea typeface="Times New Roman" panose="02020603050405020304" pitchFamily="18" charset="0"/>
              </a:rPr>
              <a:t>(4-7 бағандарда) келесі бойынша қорытындылар келтіріледі.</a:t>
            </a:r>
            <a:endParaRPr lang="ru-RU" sz="1800" dirty="0">
              <a:latin typeface="Times New Roman" panose="02020603050405020304" pitchFamily="18" charset="0"/>
              <a:ea typeface="Times New Roman" panose="02020603050405020304" pitchFamily="18" charset="0"/>
            </a:endParaRPr>
          </a:p>
          <a:p>
            <a:pPr marL="0" indent="0" algn="just">
              <a:spcAft>
                <a:spcPts val="0"/>
              </a:spcAft>
              <a:buNone/>
            </a:pPr>
            <a:r>
              <a:rPr lang="kk-KZ" dirty="0" smtClean="0">
                <a:latin typeface="Times New Roman" panose="02020603050405020304" pitchFamily="18" charset="0"/>
                <a:ea typeface="Times New Roman" panose="02020603050405020304" pitchFamily="18" charset="0"/>
              </a:rPr>
              <a:t>	әрбір </a:t>
            </a:r>
            <a:r>
              <a:rPr lang="kk-KZ" dirty="0">
                <a:latin typeface="Times New Roman" panose="02020603050405020304" pitchFamily="18" charset="0"/>
                <a:ea typeface="Times New Roman" panose="02020603050405020304" pitchFamily="18" charset="0"/>
              </a:rPr>
              <a:t>тарау бойынша  (тарауда , әр бір бөлім бойынша деген бөлімдер бар болған кезде);</a:t>
            </a:r>
            <a:endParaRPr lang="ru-RU" sz="1800" dirty="0">
              <a:latin typeface="Times New Roman" panose="02020603050405020304" pitchFamily="18" charset="0"/>
              <a:ea typeface="Times New Roman" panose="02020603050405020304" pitchFamily="18" charset="0"/>
            </a:endParaRPr>
          </a:p>
          <a:p>
            <a:pPr marL="0" indent="0">
              <a:buNone/>
            </a:pPr>
            <a:r>
              <a:rPr lang="kk-KZ" dirty="0" smtClean="0">
                <a:latin typeface="Times New Roman" panose="02020603050405020304" pitchFamily="18" charset="0"/>
                <a:ea typeface="Times New Roman" panose="02020603050405020304" pitchFamily="18" charset="0"/>
              </a:rPr>
              <a:t>	1-7,1-8,1-9 </a:t>
            </a:r>
            <a:r>
              <a:rPr lang="kk-KZ" dirty="0">
                <a:latin typeface="Times New Roman" panose="02020603050405020304" pitchFamily="18" charset="0"/>
                <a:ea typeface="Times New Roman" panose="02020603050405020304" pitchFamily="18" charset="0"/>
              </a:rPr>
              <a:t>тарауларының сомасы </a:t>
            </a:r>
            <a:r>
              <a:rPr lang="kk-KZ" dirty="0" smtClean="0">
                <a:latin typeface="Times New Roman" panose="02020603050405020304" pitchFamily="18" charset="0"/>
                <a:ea typeface="Times New Roman" panose="02020603050405020304" pitchFamily="18" charset="0"/>
              </a:rPr>
              <a:t>бойынша есептеледі.</a:t>
            </a:r>
            <a:endParaRPr lang="ru-RU" dirty="0"/>
          </a:p>
        </p:txBody>
      </p:sp>
    </p:spTree>
    <p:extLst>
      <p:ext uri="{BB962C8B-B14F-4D97-AF65-F5344CB8AC3E}">
        <p14:creationId xmlns:p14="http://schemas.microsoft.com/office/powerpoint/2010/main" val="25830791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685800"/>
            <a:ext cx="10396882" cy="3164983"/>
          </a:xfrm>
        </p:spPr>
        <p:txBody>
          <a:bodyPr>
            <a:normAutofit/>
          </a:bodyPr>
          <a:lstStyle/>
          <a:p>
            <a:pPr algn="ctr"/>
            <a:r>
              <a:rPr lang="kk-KZ" sz="4800" dirty="0" smtClean="0">
                <a:solidFill>
                  <a:srgbClr val="FF0000"/>
                </a:solidFill>
                <a:latin typeface="Times New Roman" panose="02020603050405020304" pitchFamily="18" charset="0"/>
                <a:cs typeface="Times New Roman" panose="02020603050405020304" pitchFamily="18" charset="0"/>
              </a:rPr>
              <a:t>Тыңдағандарыңа рахмет!</a:t>
            </a:r>
            <a:endParaRPr lang="ru-RU" sz="4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665873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Главное мероприятие">
  <a:themeElements>
    <a:clrScheme name="Main Event">
      <a:dk1>
        <a:sysClr val="windowText" lastClr="000000"/>
      </a:dk1>
      <a:lt1>
        <a:sysClr val="window" lastClr="FFFFFF"/>
      </a:lt1>
      <a:dk2>
        <a:srgbClr val="424242"/>
      </a:dk2>
      <a:lt2>
        <a:srgbClr val="C8C8C8"/>
      </a:lt2>
      <a:accent1>
        <a:srgbClr val="346492"/>
      </a:accent1>
      <a:accent2>
        <a:srgbClr val="6DA5D4"/>
      </a:accent2>
      <a:accent3>
        <a:srgbClr val="538C79"/>
      </a:accent3>
      <a:accent4>
        <a:srgbClr val="93B75D"/>
      </a:accent4>
      <a:accent5>
        <a:srgbClr val="DEB050"/>
      </a:accent5>
      <a:accent6>
        <a:srgbClr val="BB5354"/>
      </a:accent6>
      <a:hlink>
        <a:srgbClr val="3289DD"/>
      </a:hlink>
      <a:folHlink>
        <a:srgbClr val="859EB6"/>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E3530EC-BA5B-407C-9B36-00820F39551C}"/>
    </a:ext>
  </a:extLst>
</a:theme>
</file>

<file path=docProps/app.xml><?xml version="1.0" encoding="utf-8"?>
<Properties xmlns="http://schemas.openxmlformats.org/officeDocument/2006/extended-properties" xmlns:vt="http://schemas.openxmlformats.org/officeDocument/2006/docPropsVTypes">
  <Template>Главное мероприятие</Template>
  <TotalTime>23</TotalTime>
  <Words>91</Words>
  <Application>Microsoft Office PowerPoint</Application>
  <PresentationFormat>Широкоэкранный</PresentationFormat>
  <Paragraphs>77</Paragraphs>
  <Slides>16</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16</vt:i4>
      </vt:variant>
    </vt:vector>
  </HeadingPairs>
  <TitlesOfParts>
    <vt:vector size="20" baseType="lpstr">
      <vt:lpstr>Arial</vt:lpstr>
      <vt:lpstr>Impact</vt:lpstr>
      <vt:lpstr>Times New Roman</vt:lpstr>
      <vt:lpstr>Главное мероприятие</vt:lpstr>
      <vt:lpstr>Дәріс тақырыбы</vt:lpstr>
      <vt:lpstr>Қарастырылатын сұрақтар: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Тыңдағандарыңа рахмет!</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Дәріс тақырыбы</dc:title>
  <dc:creator>Пользователь Windows</dc:creator>
  <cp:lastModifiedBy>Пользователь Windows</cp:lastModifiedBy>
  <cp:revision>3</cp:revision>
  <dcterms:created xsi:type="dcterms:W3CDTF">2020-04-23T07:04:25Z</dcterms:created>
  <dcterms:modified xsi:type="dcterms:W3CDTF">2020-04-23T07:28:03Z</dcterms:modified>
</cp:coreProperties>
</file>